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  <p:sldMasterId id="2147483702" r:id="rId5"/>
    <p:sldMasterId id="2147483685" r:id="rId6"/>
    <p:sldMasterId id="2147483684" r:id="rId7"/>
    <p:sldMasterId id="2147483686" r:id="rId8"/>
  </p:sldMasterIdLst>
  <p:notesMasterIdLst>
    <p:notesMasterId r:id="rId46"/>
  </p:notesMasterIdLst>
  <p:sldIdLst>
    <p:sldId id="256" r:id="rId9"/>
    <p:sldId id="261" r:id="rId10"/>
    <p:sldId id="262" r:id="rId11"/>
    <p:sldId id="274" r:id="rId12"/>
    <p:sldId id="275" r:id="rId13"/>
    <p:sldId id="276" r:id="rId14"/>
    <p:sldId id="258" r:id="rId15"/>
    <p:sldId id="259" r:id="rId16"/>
    <p:sldId id="260" r:id="rId17"/>
    <p:sldId id="328" r:id="rId18"/>
    <p:sldId id="329" r:id="rId19"/>
    <p:sldId id="263" r:id="rId20"/>
    <p:sldId id="264" r:id="rId21"/>
    <p:sldId id="265" r:id="rId22"/>
    <p:sldId id="266" r:id="rId23"/>
    <p:sldId id="269" r:id="rId24"/>
    <p:sldId id="277" r:id="rId25"/>
    <p:sldId id="278" r:id="rId26"/>
    <p:sldId id="279" r:id="rId27"/>
    <p:sldId id="28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nd Zantout" initials="HZ" lastIdx="1" clrIdx="0">
    <p:extLst>
      <p:ext uri="{19B8F6BF-5375-455C-9EA6-DF929625EA0E}">
        <p15:presenceInfo xmlns:p15="http://schemas.microsoft.com/office/powerpoint/2012/main" userId="a1942496a9d8b3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A71"/>
    <a:srgbClr val="0098DB"/>
    <a:srgbClr val="00549F"/>
    <a:srgbClr val="A5A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6442" autoAdjust="0"/>
  </p:normalViewPr>
  <p:slideViewPr>
    <p:cSldViewPr>
      <p:cViewPr varScale="1">
        <p:scale>
          <a:sx n="80" d="100"/>
          <a:sy n="80" d="100"/>
        </p:scale>
        <p:origin x="20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21:32:0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0 442 24575,'0'31'0,"8"19"0,2 5 0,17 17 0,-7 1 0,14 0 0,-7-10 0,1 7 0,-3-17 0,-9-1 0,1-3 0,-1-23 0,0 12 0,-8-22 0,5 6 0,-11-7 0,4-1 0,1 1 0,-6-1 0,12-6 0,-5-1 0,6-7 0,1 0 0,-1-7 0,1-9 0,7-8 0,15-28 0,-3 16 0,11-25 0,-4 17 0,6-19 0,-2 16 0,9-16 0,-10 19 0,10-11 0,-8 2 0,6-1 0,-17 11 0,6 2 0,-9 9 0,-1 1 0,0-1 0,1 1 0,-1 6 0,-7 3 0,-2 7 0,-8 0 0,1 0 0,-1 1 0,1 6 0,-1-5 0,1 11 0,-1-11 0,0 11 0,1-11 0,-1 5 0,1 0 0,-1-5 0,1 11 0,-7-11 0,5 5 0,-5 0 0,6-5 0,0 5 0,-6-7 0,5 7 0,-5-5 0,7 5 0,-1 0 0,1-5 0,-1 11 0,1-4 0,-1 6 0,-6-7 0,5-1 0,-5 0 0,6-5 0,1 5 0,-1-7 0,1 1 0,-7-1 0,5 7 0,-12-5 0,6 11 0,-7-4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E360E-74C3-4FF6-9531-805B63896074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2A3B-00AC-4858-B77F-FE09B86D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8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2A3B-00AC-4858-B77F-FE09B86D3D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2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24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22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372041E-CCBB-45FF-9873-9AA5243B31C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9756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B4E17-DDEF-F040-B0ED-995A2FA6BA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9B7F7-EF52-304C-A01D-BF75406E85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983A3-6CF0-6F48-8B9B-61188A9FD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E69C2-0894-5642-914A-371E450BC68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4164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4038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047736-E221-194F-9B74-6F5E5BB10F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9C11D82-93D4-CF4C-B764-3C7BCBA614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A22D680-A2BE-AB4D-9EDE-232BE14760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DC1D33-4EE2-D243-AA5D-C5138102D53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4787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5E6A7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6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2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E6A7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91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899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57190"/>
            <a:ext cx="38858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60" y="3068960"/>
            <a:ext cx="3885828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46" y="2357190"/>
            <a:ext cx="38873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9446" y="3068960"/>
            <a:ext cx="388735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1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858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855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88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30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4800600"/>
            <a:ext cx="51549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3728" y="612775"/>
            <a:ext cx="51549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3728" y="5367338"/>
            <a:ext cx="51549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527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03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25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91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54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02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5E6A7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98D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72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05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57190"/>
            <a:ext cx="38858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60" y="3068960"/>
            <a:ext cx="3885828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46" y="2357190"/>
            <a:ext cx="38873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9446" y="3068960"/>
            <a:ext cx="388735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92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4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4800600"/>
            <a:ext cx="51549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3728" y="612775"/>
            <a:ext cx="51549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3728" y="5367338"/>
            <a:ext cx="51549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26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0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2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16" r:id="rId12"/>
    <p:sldLayoutId id="2147483717" r:id="rId13"/>
    <p:sldLayoutId id="2147483718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98D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0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43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1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13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26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F21BC- Additional Material</a:t>
            </a:r>
            <a:br>
              <a:rPr lang="en-GB" dirty="0"/>
            </a:br>
            <a:r>
              <a:rPr lang="en-GB" dirty="0"/>
              <a:t>EAs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7632848" cy="244827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 err="1"/>
              <a:t>Dr.</a:t>
            </a:r>
            <a:r>
              <a:rPr lang="en-GB" dirty="0"/>
              <a:t> Mohammad Hamdan</a:t>
            </a:r>
          </a:p>
          <a:p>
            <a:endParaRPr lang="en-GB" dirty="0"/>
          </a:p>
          <a:p>
            <a:r>
              <a:rPr lang="en-GB" dirty="0"/>
              <a:t>School of Mathematical and Computer Sciences</a:t>
            </a:r>
          </a:p>
          <a:p>
            <a:r>
              <a:rPr lang="en-GB" dirty="0"/>
              <a:t>Heriot-Watt University Dubai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AC61B-0CB7-4C49-B625-9CF658290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9" t="21950" r="43074" b="19529"/>
          <a:stretch/>
        </p:blipFill>
        <p:spPr bwMode="auto">
          <a:xfrm>
            <a:off x="6804248" y="476672"/>
            <a:ext cx="1915208" cy="1797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526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CB58D04-F759-B642-B41B-2FECFD6CB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A simple algorithm to solve TSP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EED8E70-11A9-CF4A-AD07-E52BF9ABC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2800"/>
              <a:t>Step 1: Generate all possible different combinations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800"/>
              <a:t>Step 2: Evaluate the total tour length for every single tour that was generated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800"/>
              <a:t>Step 3: Find the tour with the minimum tour length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8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/>
              <a:t>This method is called exhaustive search as all possibilities were generated. Will give you the optimal solution.</a:t>
            </a:r>
          </a:p>
        </p:txBody>
      </p:sp>
    </p:spTree>
    <p:extLst>
      <p:ext uri="{BB962C8B-B14F-4D97-AF65-F5344CB8AC3E}">
        <p14:creationId xmlns:p14="http://schemas.microsoft.com/office/powerpoint/2010/main" val="221310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BAA5414-02C1-F04B-8554-06ABBD596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15200" cy="533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4000"/>
              <a:t>The algorithm in Action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FD41093-C1A2-A64C-BC59-BA478A82FD9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19200"/>
            <a:ext cx="85344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GB" sz="2000"/>
              <a:t>Generate all possible solutions: (for this example there are 6 different possibilities for every single city we might take as the starting point – In total there are 24 different tours. Below are some possible tours)</a:t>
            </a:r>
          </a:p>
        </p:txBody>
      </p:sp>
      <p:graphicFrame>
        <p:nvGraphicFramePr>
          <p:cNvPr id="18715" name="Group 283">
            <a:extLst>
              <a:ext uri="{FF2B5EF4-FFF2-40B4-BE49-F238E27FC236}">
                <a16:creationId xmlns:a16="http://schemas.microsoft.com/office/drawing/2014/main" id="{3AC89ACD-D805-574E-BFD0-4561B1F51C2E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1524000" y="2290763"/>
          <a:ext cx="6629400" cy="4145216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Possible Tours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Tour Length 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Ir-Am-Aq-Za-Ir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825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Ir-Am-Za-Aq-Ir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873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Ir-Za-Am-Aq-Ir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822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Am-Ir-Za-Aq-Am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825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Am-Ir-Aq-Za-Am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873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Za-Am-Ir-Aq-Za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873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Za-Am-Aq-Ir-Za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822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58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168F6E5-FFE2-644D-80F9-849EB417C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TSP-continued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497E0DE-F2A5-024F-A913-89EE091AC17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981200"/>
            <a:ext cx="8686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/>
              <a:t>Search the 24 different possibilities and take the tour with the minimum length.</a:t>
            </a:r>
          </a:p>
          <a:p>
            <a:pPr eaLnBrk="1" hangingPunct="1">
              <a:defRPr/>
            </a:pPr>
            <a:r>
              <a:rPr lang="en-GB" sz="2000"/>
              <a:t>Note that 4! = 24</a:t>
            </a:r>
          </a:p>
          <a:p>
            <a:pPr eaLnBrk="1" hangingPunct="1">
              <a:defRPr/>
            </a:pPr>
            <a:r>
              <a:rPr lang="en-GB" sz="2000"/>
              <a:t>Think of the time it would take a computer to run the previous algorithm and generate solutions.</a:t>
            </a:r>
          </a:p>
          <a:p>
            <a:pPr eaLnBrk="1" hangingPunct="1">
              <a:defRPr/>
            </a:pPr>
            <a:r>
              <a:rPr lang="en-GB" sz="2000"/>
              <a:t>Assume we are using  a machine that needs 		second to generate a single tour and evaluate the tour length =&gt;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000"/>
              <a:t>	Our previous program (with only 4 cities) needs only  	seconds.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00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000"/>
              <a:t>Think of more cities</a:t>
            </a:r>
          </a:p>
          <a:p>
            <a:pPr eaLnBrk="1" hangingPunct="1">
              <a:defRPr/>
            </a:pPr>
            <a:endParaRPr lang="en-GB" sz="2000"/>
          </a:p>
          <a:p>
            <a:pPr eaLnBrk="1" hangingPunct="1">
              <a:defRPr/>
            </a:pPr>
            <a:endParaRPr lang="en-GB" sz="2000"/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25338B46-7604-CC4D-8A12-2EDC3328A927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6172200" y="3810000"/>
          <a:ext cx="457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3" imgW="10528300" imgH="4686300" progId="Equation.3">
                  <p:embed/>
                </p:oleObj>
              </mc:Choice>
              <mc:Fallback>
                <p:oleObj name="Equation" r:id="rId3" imgW="10528300" imgH="4686300" progId="Equation.3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25338B46-7604-CC4D-8A12-2EDC3328A9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10000"/>
                        <a:ext cx="457200" cy="203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>
            <a:extLst>
              <a:ext uri="{FF2B5EF4-FFF2-40B4-BE49-F238E27FC236}">
                <a16:creationId xmlns:a16="http://schemas.microsoft.com/office/drawing/2014/main" id="{4125D7B8-AB2B-714C-BB1E-87180CF6C90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6858000" y="4467225"/>
          <a:ext cx="6858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5" imgW="12877800" imgH="4686300" progId="Equation.3">
                  <p:embed/>
                </p:oleObj>
              </mc:Choice>
              <mc:Fallback>
                <p:oleObj name="Equation" r:id="rId5" imgW="12877800" imgH="4686300" progId="Equation.3">
                  <p:embed/>
                  <p:pic>
                    <p:nvPicPr>
                      <p:cNvPr id="1027" name="Object 6">
                        <a:extLst>
                          <a:ext uri="{FF2B5EF4-FFF2-40B4-BE49-F238E27FC236}">
                            <a16:creationId xmlns:a16="http://schemas.microsoft.com/office/drawing/2014/main" id="{4125D7B8-AB2B-714C-BB1E-87180CF6C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467225"/>
                        <a:ext cx="685800" cy="250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84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2" name="Group 56">
            <a:extLst>
              <a:ext uri="{FF2B5EF4-FFF2-40B4-BE49-F238E27FC236}">
                <a16:creationId xmlns:a16="http://schemas.microsoft.com/office/drawing/2014/main" id="{E80E2A72-B633-644A-9DC8-D0DC0D94F7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381000"/>
          <a:ext cx="8229600" cy="5703891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Number of cities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Time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 0.000024 seconds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0.00012 seconds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6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0.00072 seconds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0.00504 seconds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3.63 seconds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39.9 seconds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13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1.73 hours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 day  + 7 min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11.27 years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8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77094 years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8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C1B9AD53-937B-2048-9D92-05947EF99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2296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GB"/>
              <a:t>What will you do for real applications having large number of cities.</a:t>
            </a:r>
          </a:p>
          <a:p>
            <a:pPr eaLnBrk="1" hangingPunct="1">
              <a:defRPr/>
            </a:pPr>
            <a:r>
              <a:rPr lang="en-GB"/>
              <a:t>It is clear that this approach is not practical for more than 14 cities. </a:t>
            </a:r>
          </a:p>
          <a:p>
            <a:pPr eaLnBrk="1" hangingPunct="1">
              <a:defRPr/>
            </a:pPr>
            <a:r>
              <a:rPr lang="en-GB"/>
              <a:t>Assume we use a faster machine, it will be only a couple of extra cities for the program to take very long time to finish.</a:t>
            </a:r>
          </a:p>
          <a:p>
            <a:pPr eaLnBrk="1" hangingPunct="1">
              <a:defRPr/>
            </a:pPr>
            <a:endParaRPr lang="en-GB"/>
          </a:p>
          <a:p>
            <a:pPr eaLnBrk="1" hangingPunct="1">
              <a:defRPr/>
            </a:pPr>
            <a:r>
              <a:rPr lang="en-GB"/>
              <a:t>Why this situation?</a:t>
            </a:r>
          </a:p>
        </p:txBody>
      </p:sp>
    </p:spTree>
    <p:extLst>
      <p:ext uri="{BB962C8B-B14F-4D97-AF65-F5344CB8AC3E}">
        <p14:creationId xmlns:p14="http://schemas.microsoft.com/office/powerpoint/2010/main" val="18883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B02E38A-0357-7A40-ADD8-1064C088B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200"/>
              <a:t>Remember Algorithmic Complexity and Growth of Functions</a:t>
            </a:r>
            <a:br>
              <a:rPr lang="en-GB" sz="3200"/>
            </a:br>
            <a:r>
              <a:rPr lang="en-GB" sz="3200"/>
              <a:t>This algorithm has O(n!)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703A54EB-332A-CA4B-B24B-45C460AA10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endParaRPr lang="ar-JO"/>
          </a:p>
        </p:txBody>
      </p:sp>
      <p:pic>
        <p:nvPicPr>
          <p:cNvPr id="13316" name="Picture 7" descr="functiongrowth">
            <a:extLst>
              <a:ext uri="{FF2B5EF4-FFF2-40B4-BE49-F238E27FC236}">
                <a16:creationId xmlns:a16="http://schemas.microsoft.com/office/drawing/2014/main" id="{A96E6C78-F5B7-9144-B8DB-6C3B30C7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9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A3BB034-F246-2848-85F6-19F033328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Alternative Methods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27C9AF5-E754-0546-9548-DFA4AF79BE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GB" sz="2800"/>
              <a:t>Other approaches do solve this problem in less time. </a:t>
            </a:r>
          </a:p>
          <a:p>
            <a:pPr eaLnBrk="1" hangingPunct="1">
              <a:defRPr/>
            </a:pPr>
            <a:r>
              <a:rPr lang="en-GB" sz="2800"/>
              <a:t>For example, a parallel branch and cut algorithm can solve the TSP problem in 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/>
              <a:t>	</a:t>
            </a:r>
          </a:p>
          <a:p>
            <a:pPr eaLnBrk="1" hangingPunct="1">
              <a:defRPr/>
            </a:pPr>
            <a:r>
              <a:rPr lang="en-GB" sz="2800"/>
              <a:t>However, still not efficient for large number of cities.</a:t>
            </a: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30D38EF8-AE35-5E4F-9460-E3A5E86C4461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14400" y="3962400"/>
          <a:ext cx="838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3" imgW="14046200" imgH="5270500" progId="Equation.3">
                  <p:embed/>
                </p:oleObj>
              </mc:Choice>
              <mc:Fallback>
                <p:oleObj name="Equation" r:id="rId3" imgW="14046200" imgH="5270500" progId="Equation.3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30D38EF8-AE35-5E4F-9460-E3A5E86C44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962400"/>
                        <a:ext cx="838200" cy="358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4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28600"/>
            <a:ext cx="7772400" cy="1600200"/>
          </a:xfrm>
        </p:spPr>
        <p:txBody>
          <a:bodyPr/>
          <a:lstStyle/>
          <a:p>
            <a:r>
              <a:rPr lang="en-GB" altLang="en-US" dirty="0"/>
              <a:t>Evolutionary Algorithms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828800"/>
            <a:ext cx="7391400" cy="47244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Well known as Genetic Algorithms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Invented by John Holland and developed later by him, his students and colleagues in 1975 at University of Michigan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Inspired by Darwin’s Theory about Evolution     “ Only the fittest tend to survive” 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Note that the fittest does not necessarily means the strongest … etc.</a:t>
            </a:r>
          </a:p>
          <a:p>
            <a:pPr algn="l"/>
            <a:endParaRPr lang="en-GB" altLang="en-US" sz="2800" dirty="0"/>
          </a:p>
        </p:txBody>
      </p:sp>
      <p:graphicFrame>
        <p:nvGraphicFramePr>
          <p:cNvPr id="922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752600"/>
          <a:ext cx="12604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Photo Editor Photo" r:id="rId3" imgW="1467055" imgH="4791744" progId="MSPhotoEd.3">
                  <p:embed/>
                </p:oleObj>
              </mc:Choice>
              <mc:Fallback>
                <p:oleObj name="Photo Editor Photo" r:id="rId3" imgW="1467055" imgH="479174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2600"/>
                        <a:ext cx="12604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03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48272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800" dirty="0"/>
              <a:t>Think of how Natural Selection works: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Suppose you have a group of dears that lives on eating either grass or leafs from trees.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The dears are either short or have a tall neck.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Only the tall neck dears can eat the leafs of the trees. 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Suppose there is a fire or drought in the area and no more grass =&gt; The short dears will die after few months due to starvation.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During the mating season only tall dears will be able to reproduce. 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The new offspring will be most likely having long necks.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After few generations it is possible that all short dears no longer exist as Natural Selection has eliminated them completely.  </a:t>
            </a:r>
          </a:p>
          <a:p>
            <a:pPr lvl="1">
              <a:lnSpc>
                <a:spcPct val="90000"/>
              </a:lnSpc>
            </a:pPr>
            <a:endParaRPr lang="en-GB" altLang="en-US" sz="2400" dirty="0"/>
          </a:p>
          <a:p>
            <a:pPr lvl="1">
              <a:lnSpc>
                <a:spcPct val="90000"/>
              </a:lnSpc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11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42845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However, the scenario could be different.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Assume there are predators around the </a:t>
            </a:r>
            <a:r>
              <a:rPr lang="en-GB" altLang="en-US" dirty="0" err="1"/>
              <a:t>deers</a:t>
            </a:r>
            <a:r>
              <a:rPr lang="en-GB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Short </a:t>
            </a:r>
            <a:r>
              <a:rPr lang="en-GB" altLang="en-US" dirty="0" err="1"/>
              <a:t>deers</a:t>
            </a:r>
            <a:r>
              <a:rPr lang="en-GB" altLang="en-US" dirty="0"/>
              <a:t> can hide in tall grass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Tall </a:t>
            </a:r>
            <a:r>
              <a:rPr lang="en-GB" altLang="en-US" dirty="0" err="1"/>
              <a:t>deers</a:t>
            </a:r>
            <a:r>
              <a:rPr lang="en-GB" altLang="en-US" dirty="0"/>
              <a:t> are easy target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After few generations, it is possible that the short </a:t>
            </a:r>
            <a:r>
              <a:rPr lang="en-GB" altLang="en-US" dirty="0" err="1"/>
              <a:t>deers</a:t>
            </a:r>
            <a:r>
              <a:rPr lang="en-GB" altLang="en-US" dirty="0"/>
              <a:t> will dominate the entire group of </a:t>
            </a:r>
            <a:r>
              <a:rPr lang="en-GB" altLang="en-US" dirty="0" err="1"/>
              <a:t>deers</a:t>
            </a:r>
            <a:r>
              <a:rPr lang="en-GB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Now, how the offspring gets the traits of the parents =&gt; through the DNA material in the genes. 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That is why we call this technique genetic algorithms.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190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Motivation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We use computer science techniques to solve various problems related to search, sort, optimization … etc</a:t>
            </a:r>
          </a:p>
          <a:p>
            <a:r>
              <a:rPr lang="en-GB" altLang="en-US"/>
              <a:t>We already know various computer science techniques that can be used to solve few of these problems.</a:t>
            </a:r>
          </a:p>
        </p:txBody>
      </p:sp>
    </p:spTree>
    <p:extLst>
      <p:ext uri="{BB962C8B-B14F-4D97-AF65-F5344CB8AC3E}">
        <p14:creationId xmlns:p14="http://schemas.microsoft.com/office/powerpoint/2010/main" val="370037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899248"/>
          </a:xfrm>
        </p:spPr>
        <p:txBody>
          <a:bodyPr/>
          <a:lstStyle/>
          <a:p>
            <a:r>
              <a:rPr lang="en-GB" altLang="en-US" dirty="0"/>
              <a:t>This idea of Natural Selection can be used in solving few problems:</a:t>
            </a:r>
          </a:p>
          <a:p>
            <a:pPr lvl="1"/>
            <a:r>
              <a:rPr lang="en-GB" altLang="en-US" dirty="0"/>
              <a:t>Generate few initial random solutions</a:t>
            </a:r>
          </a:p>
          <a:p>
            <a:pPr lvl="1"/>
            <a:r>
              <a:rPr lang="en-GB" altLang="en-US" dirty="0"/>
              <a:t>Assign fitness values to the solutions</a:t>
            </a:r>
          </a:p>
          <a:p>
            <a:pPr lvl="1"/>
            <a:r>
              <a:rPr lang="en-GB" altLang="en-US" dirty="0"/>
              <a:t>Select the solutions with the highest fitness</a:t>
            </a:r>
          </a:p>
          <a:p>
            <a:pPr lvl="1"/>
            <a:r>
              <a:rPr lang="en-GB" altLang="en-US" dirty="0"/>
              <a:t>Let the selected solutions generate new solutions (hoping that the two good parents will generate a better offspring)</a:t>
            </a:r>
          </a:p>
          <a:p>
            <a:pPr lvl="1"/>
            <a:r>
              <a:rPr lang="en-GB" altLang="en-US" dirty="0"/>
              <a:t>Let the solutions evolve for a number of generations</a:t>
            </a:r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3948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1828800"/>
          </a:xfrm>
        </p:spPr>
        <p:txBody>
          <a:bodyPr/>
          <a:lstStyle/>
          <a:p>
            <a:r>
              <a:rPr lang="en-GB" altLang="en-US" sz="4000" dirty="0"/>
              <a:t> Evolutionary Algorithms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743200"/>
            <a:ext cx="7848600" cy="2133600"/>
          </a:xfrm>
        </p:spPr>
        <p:txBody>
          <a:bodyPr/>
          <a:lstStyle/>
          <a:p>
            <a:r>
              <a:rPr lang="en-US" altLang="en-US" sz="2400" b="1"/>
              <a:t>Global optimizers having a stochastic nature</a:t>
            </a:r>
            <a:r>
              <a:rPr lang="en-GB" altLang="en-US"/>
              <a:t> </a:t>
            </a:r>
          </a:p>
          <a:p>
            <a:endParaRPr lang="en-GB" altLang="en-US"/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924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29600" cy="5708104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900" dirty="0"/>
              <a:t>				</a:t>
            </a:r>
            <a:r>
              <a:rPr lang="en-GB" altLang="en-US" sz="2400" b="1" dirty="0"/>
              <a:t>Biological Background</a:t>
            </a:r>
            <a:endParaRPr lang="en-US" altLang="en-US" sz="2400" b="1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b="1" dirty="0"/>
              <a:t>Chromosome</a:t>
            </a:r>
            <a:r>
              <a:rPr lang="en-US" altLang="en-US" sz="2800" b="1" dirty="0"/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/>
              <a:t>All living organisms consist of cells. In each cell there is the same set of chromosomes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Chromosomes are strings of DNA and serves as a model for the whole organism</a:t>
            </a:r>
          </a:p>
          <a:p>
            <a:pPr>
              <a:lnSpc>
                <a:spcPct val="80000"/>
              </a:lnSpc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A chromosome consists of genes, blocks of DNA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Each gene encodes a particular protein. Basically it can be said, that each gene encodes a trait, for example color of eyes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During reproduction, first a recombination (or crossover) occurs. Genes from parents in some way form the whole new chromosome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The new created offspring can then be mutated. Mutation means, that the elements of DNA are a bit changed. These changes are mainly caused by errors in copying genes from parents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The fitness of an organism is measured by success of the organism in its life</a:t>
            </a:r>
            <a:endParaRPr lang="en-GB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11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US" altLang="en-US" sz="2800" b="1" dirty="0"/>
              <a:t>Natural Genetics Applied to Search Algorithms</a:t>
            </a:r>
            <a:endParaRPr lang="en-GB" altLang="en-US" sz="2800" b="1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r>
              <a:rPr lang="en-US" altLang="en-US" sz="2800" dirty="0"/>
              <a:t>Algorithm starts with a set of solutions (analogous to chromosomes) called population.</a:t>
            </a:r>
          </a:p>
          <a:p>
            <a:r>
              <a:rPr lang="en-US" altLang="en-US" sz="2800" dirty="0"/>
              <a:t>Solutions from one population are taken and used to form a new population. This is motivated by a hope, that the new population will be better than the old one. </a:t>
            </a:r>
          </a:p>
          <a:p>
            <a:r>
              <a:rPr lang="en-US" altLang="en-US" sz="2800" dirty="0"/>
              <a:t>Solutions which are selected to form new solutions (offspring) are selected according to their fitness - the more suitable they are the more chances they have to reproduce. 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863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4000">
                <a:effectLst/>
              </a:rPr>
              <a:t>Simple Genetic Algorithm Pseudocode</a:t>
            </a:r>
          </a:p>
        </p:txBody>
      </p:sp>
      <p:sp>
        <p:nvSpPr>
          <p:cNvPr id="12292" name="Text Box 4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99CC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Begin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initialize population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evaluate population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while termination criterion not reached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	Begin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		Select parents from current population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		Perform crossover and mutation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		Evaluate new population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		End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>
                <a:effectLst/>
              </a:rPr>
              <a:t>End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710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800"/>
              <a:t>How to create chromosomes and what type of encoding to choose ?</a:t>
            </a:r>
            <a:r>
              <a:rPr lang="en-US" altLang="en-US"/>
              <a:t> </a:t>
            </a:r>
            <a:endParaRPr lang="en-GB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67744"/>
            <a:ext cx="8229600" cy="4572000"/>
          </a:xfrm>
        </p:spPr>
        <p:txBody>
          <a:bodyPr/>
          <a:lstStyle/>
          <a:p>
            <a:pPr algn="justLow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/>
              <a:t>				Binary coding</a:t>
            </a:r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The chromosome should in some way contain information about solution, which it represents.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i="1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The most used way of encoding is a binary string. The chromosome then could look like this:</a:t>
            </a:r>
            <a:endParaRPr lang="en-US" altLang="en-US" sz="2400" b="1" i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 dirty="0"/>
              <a:t>	Chromosome 1		1101100100110110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 dirty="0"/>
              <a:t>	Chromosome 2		1101111000011110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i="1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Each chromosome has one binary string. Each bit in this string can represent some characteristics of  the solution. Or the whole string can represent a number</a:t>
            </a:r>
            <a:endParaRPr lang="en-US" altLang="en-US" sz="1800" i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41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/>
              <a:t>		Parameters of GA</a:t>
            </a:r>
            <a:r>
              <a:rPr lang="en-US" altLang="en-US" sz="4000" b="1" dirty="0"/>
              <a:t> </a:t>
            </a:r>
            <a:endParaRPr lang="en-GB" altLang="en-US" sz="40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05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/>
              <a:t>Crossover probability says how often will be crossover performed.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If there is no crossover, offspring is exact copy of parents. If there is a crossover, offspring is made from parts of parents' chromosome.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If crossover probability is 100%, then all offspring is made by crossover. If it is 0%, whole new generation is made from exact copies of chromosomes from old population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Crossover is made in hope that new chromosomes will have good parts of old chromosomes and maybe the new chromosomes will be better.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However it is good to leave some part of population survive to next generation.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Mutation probability says how often will be parts of chromosome mutated. If there is no mutation, offspring is taken after crossover (or copy) without any change.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If mutation is performed, part of chromosome is changed. If mutation probability is 100%, whole chromosome is changed, if it is 0%, nothing is changed.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Mutation is made to prevent GA from becoming a random search. </a:t>
            </a:r>
            <a:endParaRPr lang="en-GB" altLang="en-US" sz="2000"/>
          </a:p>
        </p:txBody>
      </p:sp>
    </p:spTree>
    <p:extLst>
      <p:ext uri="{BB962C8B-B14F-4D97-AF65-F5344CB8AC3E}">
        <p14:creationId xmlns:p14="http://schemas.microsoft.com/office/powerpoint/2010/main" val="339842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4380" y="476672"/>
            <a:ext cx="8229600" cy="990600"/>
          </a:xfrm>
        </p:spPr>
        <p:txBody>
          <a:bodyPr/>
          <a:lstStyle/>
          <a:p>
            <a:pPr algn="ctr"/>
            <a:r>
              <a:rPr lang="en-US" altLang="en-US" sz="3200" b="1"/>
              <a:t>Other Parameters</a:t>
            </a:r>
            <a:r>
              <a:rPr lang="en-US" altLang="en-US" b="1"/>
              <a:t> </a:t>
            </a:r>
            <a:endParaRPr lang="en-GB" altLang="en-US" b="1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Population size says how many chromosomes are in population (in one generation). </a:t>
            </a:r>
          </a:p>
          <a:p>
            <a:r>
              <a:rPr lang="en-US" altLang="en-US" sz="2800"/>
              <a:t>If there are too few chromosomes, GA has a few possibilities to perform crossover and only a small part of search space is explored. </a:t>
            </a:r>
          </a:p>
          <a:p>
            <a:r>
              <a:rPr lang="en-US" altLang="en-US" sz="2800"/>
              <a:t>On the other hand, if there are too many chromosomes, GA slows down. </a:t>
            </a:r>
            <a:endParaRPr lang="en-GB" altLang="en-US" sz="2800"/>
          </a:p>
        </p:txBody>
      </p:sp>
    </p:spTree>
    <p:extLst>
      <p:ext uri="{BB962C8B-B14F-4D97-AF65-F5344CB8AC3E}">
        <p14:creationId xmlns:p14="http://schemas.microsoft.com/office/powerpoint/2010/main" val="365098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i="1"/>
              <a:t>How to select parents for crossover?</a:t>
            </a:r>
            <a:r>
              <a:rPr lang="en-GB" altLang="en-US"/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The main idea is to select the better parents (in hope that the better parents will produce better offspring).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Making new population only by new offspring can cause loss of the best chromosome from the last population.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Elitism is often used. This means, that at least one best solution is copied without changes to a new population, so the best solution found can survive to end of run. </a:t>
            </a:r>
            <a:endParaRPr lang="en-GB" altLang="en-US" sz="2800"/>
          </a:p>
        </p:txBody>
      </p:sp>
    </p:spTree>
    <p:extLst>
      <p:ext uri="{BB962C8B-B14F-4D97-AF65-F5344CB8AC3E}">
        <p14:creationId xmlns:p14="http://schemas.microsoft.com/office/powerpoint/2010/main" val="15302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/>
              <a:t>Selection of chromosomes</a:t>
            </a:r>
            <a:endParaRPr lang="en-GB" altLang="en-US" sz="3200" b="1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According to Darwin's evolution theory the best ones should survive and create new offspring. </a:t>
            </a:r>
          </a:p>
          <a:p>
            <a:r>
              <a:rPr lang="en-US" altLang="en-US"/>
              <a:t>There are many methods how to select the best chromosomes, for example </a:t>
            </a:r>
            <a:r>
              <a:rPr lang="en-US" altLang="en-US" i="1"/>
              <a:t>roulette wheel selection, Boltzman selection, tournament selection, rank selection, steady state selection</a:t>
            </a:r>
            <a:r>
              <a:rPr lang="en-US" altLang="en-US"/>
              <a:t> 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614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8992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800" dirty="0"/>
              <a:t>However, our existing techniques might: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Take a very long time to solve a problem, or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We are not very happy with the best solutions that the existing techniques did find for us.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		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				THEREFORE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We try to find alternative techniques for our existing problems.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One approach is to observe and study biological systems in order to develop computational techniques that can be used to solve existing problems in the hope we can get a better solution (or very close to the optimal solution) in reasonable computational time.</a:t>
            </a:r>
          </a:p>
          <a:p>
            <a:pPr lvl="1">
              <a:lnSpc>
                <a:spcPct val="90000"/>
              </a:lnSpc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657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349896"/>
            <a:ext cx="8075240" cy="998984"/>
          </a:xfrm>
        </p:spPr>
        <p:txBody>
          <a:bodyPr>
            <a:normAutofit fontScale="90000"/>
          </a:bodyPr>
          <a:lstStyle/>
          <a:p>
            <a:r>
              <a:rPr lang="en-US" altLang="en-US" sz="2800" b="1" i="1" dirty="0"/>
              <a:t>Recommendations</a:t>
            </a:r>
            <a:br>
              <a:rPr lang="en-US" altLang="en-US" sz="2800" b="1" i="1" dirty="0"/>
            </a:br>
            <a:r>
              <a:rPr lang="en-US" altLang="en-US" sz="2000" i="1" dirty="0"/>
              <a:t>Based upon</a:t>
            </a:r>
            <a:r>
              <a:rPr lang="en-US" altLang="en-US" sz="2000" b="1" i="1" dirty="0"/>
              <a:t> </a:t>
            </a:r>
            <a:r>
              <a:rPr lang="en-US" altLang="en-US" sz="2000" dirty="0"/>
              <a:t>results of some empiric studies of GAs, </a:t>
            </a:r>
            <a:br>
              <a:rPr lang="en-US" altLang="en-US" sz="2000" dirty="0"/>
            </a:br>
            <a:r>
              <a:rPr lang="en-US" altLang="en-US" sz="2000" dirty="0"/>
              <a:t>which were often performed only on binary encoding</a:t>
            </a:r>
            <a:r>
              <a:rPr lang="en-US" altLang="en-US" sz="4000" b="1" i="1" dirty="0"/>
              <a:t> </a:t>
            </a:r>
            <a:endParaRPr lang="en-GB" altLang="en-US" sz="4000" b="1" i="1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1800" b="1" i="1"/>
              <a:t>Crossover rate:</a:t>
            </a:r>
            <a:endParaRPr lang="en-US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    Crossover rate generally should be high, about 80%-95%. (However some results show that for some problems crossover rate about 60% is the best.) </a:t>
            </a:r>
            <a:endParaRPr lang="en-US" altLang="en-US" sz="1800" b="1" i="1"/>
          </a:p>
          <a:p>
            <a:pPr>
              <a:lnSpc>
                <a:spcPct val="80000"/>
              </a:lnSpc>
            </a:pPr>
            <a:endParaRPr lang="en-US" altLang="en-US" sz="1800" b="1" i="1"/>
          </a:p>
          <a:p>
            <a:pPr>
              <a:lnSpc>
                <a:spcPct val="80000"/>
              </a:lnSpc>
            </a:pPr>
            <a:r>
              <a:rPr lang="en-US" altLang="en-US" sz="1800" b="1" i="1"/>
              <a:t>Mutation rate</a:t>
            </a:r>
            <a:endParaRPr lang="en-US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    On the other side, mutation rate should be very low. Best rates reported are about 0.5%-1%. </a:t>
            </a:r>
            <a:endParaRPr lang="en-US" altLang="en-US" sz="1800" b="1"/>
          </a:p>
          <a:p>
            <a:pPr>
              <a:lnSpc>
                <a:spcPct val="80000"/>
              </a:lnSpc>
            </a:pPr>
            <a:endParaRPr lang="en-US" altLang="en-US" sz="1800" b="1" i="1"/>
          </a:p>
          <a:p>
            <a:pPr>
              <a:lnSpc>
                <a:spcPct val="80000"/>
              </a:lnSpc>
            </a:pPr>
            <a:r>
              <a:rPr lang="en-US" altLang="en-US" sz="1800" b="1" i="1"/>
              <a:t>Population size</a:t>
            </a:r>
            <a:endParaRPr lang="en-US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    Very big population size usually does not improve performance of GA  (in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     meaning of speed of finding solution). </a:t>
            </a:r>
          </a:p>
          <a:p>
            <a:pPr>
              <a:lnSpc>
                <a:spcPct val="80000"/>
              </a:lnSpc>
            </a:pPr>
            <a:endParaRPr lang="en-US" altLang="en-US" sz="1800"/>
          </a:p>
          <a:p>
            <a:pPr>
              <a:lnSpc>
                <a:spcPct val="80000"/>
              </a:lnSpc>
            </a:pPr>
            <a:r>
              <a:rPr lang="en-US" altLang="en-US" sz="1800"/>
              <a:t>Good population size is about 20-30, however sometimes sizes 50-100 is reported as best</a:t>
            </a:r>
            <a:endParaRPr lang="en-US" altLang="en-US" sz="1800" b="1"/>
          </a:p>
          <a:p>
            <a:pPr>
              <a:lnSpc>
                <a:spcPct val="80000"/>
              </a:lnSpc>
            </a:pPr>
            <a:endParaRPr lang="en-GB" altLang="en-US" sz="1800"/>
          </a:p>
        </p:txBody>
      </p:sp>
    </p:spTree>
    <p:extLst>
      <p:ext uri="{BB962C8B-B14F-4D97-AF65-F5344CB8AC3E}">
        <p14:creationId xmlns:p14="http://schemas.microsoft.com/office/powerpoint/2010/main" val="278656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1828800"/>
          </a:xfrm>
        </p:spPr>
        <p:txBody>
          <a:bodyPr/>
          <a:lstStyle/>
          <a:p>
            <a:r>
              <a:rPr lang="en-GB" altLang="en-US" sz="4000"/>
              <a:t>Example: Optimizing a Function using GA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2286000"/>
            <a:ext cx="7772400" cy="33528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GB" altLang="en-US"/>
              <a:t>Assume you want to solve the following simple problem: </a:t>
            </a:r>
          </a:p>
          <a:p>
            <a:pPr algn="l">
              <a:lnSpc>
                <a:spcPct val="90000"/>
              </a:lnSpc>
            </a:pPr>
            <a:r>
              <a:rPr lang="en-GB" altLang="en-US"/>
              <a:t>Find  </a:t>
            </a:r>
            <a:r>
              <a:rPr lang="en-GB" altLang="en-US" i="1"/>
              <a:t>x </a:t>
            </a:r>
            <a:r>
              <a:rPr lang="en-GB" altLang="en-US"/>
              <a:t> such </a:t>
            </a:r>
            <a:r>
              <a:rPr lang="en-GB" altLang="en-US" i="1"/>
              <a:t>G(x)</a:t>
            </a:r>
            <a:r>
              <a:rPr lang="en-GB" altLang="en-US"/>
              <a:t> is minimum </a:t>
            </a:r>
          </a:p>
          <a:p>
            <a:pPr algn="l">
              <a:lnSpc>
                <a:spcPct val="90000"/>
              </a:lnSpc>
            </a:pPr>
            <a:r>
              <a:rPr lang="en-GB" altLang="en-US"/>
              <a:t> where</a:t>
            </a:r>
          </a:p>
          <a:p>
            <a:pPr algn="l">
              <a:lnSpc>
                <a:spcPct val="90000"/>
              </a:lnSpc>
            </a:pPr>
            <a:r>
              <a:rPr lang="en-GB" altLang="en-US"/>
              <a:t> </a:t>
            </a:r>
            <a:r>
              <a:rPr lang="en-GB" altLang="en-US" i="1"/>
              <a:t>x</a:t>
            </a:r>
            <a:r>
              <a:rPr lang="en-GB" altLang="en-US"/>
              <a:t>      [0,1,2,3, …, 31]</a:t>
            </a:r>
          </a:p>
          <a:p>
            <a:pPr algn="l">
              <a:lnSpc>
                <a:spcPct val="90000"/>
              </a:lnSpc>
            </a:pPr>
            <a:r>
              <a:rPr lang="en-GB" altLang="en-US" i="1"/>
              <a:t>G(x)</a:t>
            </a:r>
            <a:r>
              <a:rPr lang="en-GB" altLang="en-US"/>
              <a:t> = 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707623"/>
              </p:ext>
            </p:extLst>
          </p:nvPr>
        </p:nvGraphicFramePr>
        <p:xfrm>
          <a:off x="2267744" y="4453881"/>
          <a:ext cx="377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Equation" r:id="rId3" imgW="177480" imgH="203040" progId="Equation.3">
                  <p:embed/>
                </p:oleObj>
              </mc:Choice>
              <mc:Fallback>
                <p:oleObj name="Equation" r:id="rId3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453881"/>
                        <a:ext cx="377825" cy="4318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378041"/>
              </p:ext>
            </p:extLst>
          </p:nvPr>
        </p:nvGraphicFramePr>
        <p:xfrm>
          <a:off x="1331640" y="4141345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Equation" r:id="rId5" imgW="126720" imgH="126720" progId="Equation.3">
                  <p:embed/>
                </p:oleObj>
              </mc:Choice>
              <mc:Fallback>
                <p:oleObj name="Equation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1345"/>
                        <a:ext cx="292100" cy="292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22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r>
              <a:rPr lang="en-GB" altLang="en-US" sz="4000" dirty="0"/>
              <a:t>		What to do?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r>
              <a:rPr lang="en-GB" altLang="en-US"/>
              <a:t>First of all, think of how to represent this problem in GA representation.</a:t>
            </a:r>
          </a:p>
          <a:p>
            <a:r>
              <a:rPr lang="en-GB" altLang="en-US"/>
              <a:t>For this simple problem binary rep. is good.</a:t>
            </a:r>
          </a:p>
          <a:p>
            <a:r>
              <a:rPr lang="en-GB" altLang="en-US"/>
              <a:t>Now think of length of the binary string.</a:t>
            </a:r>
          </a:p>
          <a:p>
            <a:r>
              <a:rPr lang="en-GB" altLang="en-US"/>
              <a:t>Since we have 32 different values for x then a binary string of length 5 is enough</a:t>
            </a:r>
          </a:p>
          <a:p>
            <a:endParaRPr lang="en-GB" altLang="en-US"/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191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43000"/>
            <a:ext cx="8229600" cy="5715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400" dirty="0"/>
              <a:t>Encoding and Decoding: From binary to decimal and from decimal to binary</a:t>
            </a:r>
          </a:p>
          <a:p>
            <a:pPr>
              <a:lnSpc>
                <a:spcPct val="80000"/>
              </a:lnSpc>
            </a:pPr>
            <a:r>
              <a:rPr lang="en-GB" altLang="en-US" sz="2400" dirty="0"/>
              <a:t>Fitness Function: 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	could be F(x) = 1/(G(x) + 1) 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2400" dirty="0"/>
              <a:t>	The +1 is to avoid division by zero.</a:t>
            </a:r>
          </a:p>
          <a:p>
            <a:pPr>
              <a:lnSpc>
                <a:spcPct val="80000"/>
              </a:lnSpc>
            </a:pPr>
            <a:r>
              <a:rPr lang="en-GB" altLang="en-US" sz="2400" dirty="0"/>
              <a:t>Population size: 4 strings are enough for a simple problem</a:t>
            </a:r>
          </a:p>
          <a:p>
            <a:pPr>
              <a:lnSpc>
                <a:spcPct val="80000"/>
              </a:lnSpc>
            </a:pPr>
            <a:r>
              <a:rPr lang="en-GB" altLang="en-US" sz="2400" dirty="0"/>
              <a:t>Other operators: 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Selection: </a:t>
            </a:r>
            <a:r>
              <a:rPr lang="en-GB" altLang="en-US" sz="2000" dirty="0" err="1"/>
              <a:t>Roullete</a:t>
            </a:r>
            <a:r>
              <a:rPr lang="en-GB" altLang="en-US" sz="2000" dirty="0"/>
              <a:t>-Wheel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Crossover: single-point crossover</a:t>
            </a:r>
          </a:p>
          <a:p>
            <a:pPr lvl="2">
              <a:lnSpc>
                <a:spcPct val="80000"/>
              </a:lnSpc>
            </a:pPr>
            <a:r>
              <a:rPr lang="en-GB" altLang="en-US" sz="1800" dirty="0"/>
              <a:t>Probability: 100%</a:t>
            </a:r>
          </a:p>
          <a:p>
            <a:pPr lvl="1">
              <a:lnSpc>
                <a:spcPct val="80000"/>
              </a:lnSpc>
            </a:pPr>
            <a:r>
              <a:rPr lang="en-GB" altLang="en-US" sz="2000" dirty="0"/>
              <a:t>Mutation: flip-bit </a:t>
            </a:r>
          </a:p>
          <a:p>
            <a:pPr lvl="2">
              <a:lnSpc>
                <a:spcPct val="80000"/>
              </a:lnSpc>
            </a:pPr>
            <a:r>
              <a:rPr lang="en-GB" altLang="en-US" sz="1800" dirty="0"/>
              <a:t>Probability </a:t>
            </a:r>
            <a:r>
              <a:rPr lang="en-GB" altLang="en-US" sz="1800" dirty="0" err="1"/>
              <a:t>Pmut</a:t>
            </a:r>
            <a:r>
              <a:rPr lang="en-GB" altLang="en-US" sz="1800" dirty="0"/>
              <a:t> = 5%</a:t>
            </a:r>
          </a:p>
          <a:p>
            <a:pPr>
              <a:lnSpc>
                <a:spcPct val="80000"/>
              </a:lnSpc>
            </a:pPr>
            <a:r>
              <a:rPr lang="en-GB" altLang="en-US" sz="2400" dirty="0"/>
              <a:t>No. of Iteration: Generate 10 </a:t>
            </a:r>
            <a:r>
              <a:rPr lang="en-GB" altLang="en-US" sz="2400" dirty="0" err="1"/>
              <a:t>offsprings</a:t>
            </a:r>
            <a:endParaRPr lang="en-GB" altLang="en-US" sz="2400" dirty="0"/>
          </a:p>
          <a:p>
            <a:pPr>
              <a:lnSpc>
                <a:spcPct val="80000"/>
              </a:lnSpc>
            </a:pPr>
            <a:r>
              <a:rPr lang="en-GB" altLang="en-US" sz="2400" dirty="0"/>
              <a:t>Use a generational GA. Generate </a:t>
            </a:r>
            <a:r>
              <a:rPr lang="en-GB" altLang="en-US" sz="2400" dirty="0" err="1"/>
              <a:t>offsprings</a:t>
            </a:r>
            <a:r>
              <a:rPr lang="en-GB" altLang="en-US" sz="2400" dirty="0"/>
              <a:t> equal to the size of current population then replace them.</a:t>
            </a:r>
          </a:p>
          <a:p>
            <a:pPr>
              <a:lnSpc>
                <a:spcPct val="80000"/>
              </a:lnSpc>
            </a:pPr>
            <a:endParaRPr lang="en-GB" altLang="en-US" sz="24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738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692696"/>
            <a:ext cx="8075240" cy="998984"/>
          </a:xfrm>
        </p:spPr>
        <p:txBody>
          <a:bodyPr/>
          <a:lstStyle/>
          <a:p>
            <a:r>
              <a:rPr lang="en-GB" altLang="en-US" sz="2800" dirty="0"/>
              <a:t>Example in numbers - Iteration 1</a:t>
            </a:r>
          </a:p>
        </p:txBody>
      </p:sp>
      <p:graphicFrame>
        <p:nvGraphicFramePr>
          <p:cNvPr id="10342" name="Group 102"/>
          <p:cNvGraphicFramePr>
            <a:graphicFrameLocks noGrp="1"/>
          </p:cNvGraphicFramePr>
          <p:nvPr>
            <p:ph sz="half" idx="1"/>
          </p:nvPr>
        </p:nvGraphicFramePr>
        <p:xfrm>
          <a:off x="457200" y="1981200"/>
          <a:ext cx="8229600" cy="4701223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2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(Randomly Generated)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Genotype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X Val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F(X)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Phenotype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F(X)/sum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RW Selection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62.5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0.109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10010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0.005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6.9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572.48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321" name="Object 8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3618874"/>
              </p:ext>
            </p:extLst>
          </p:nvPr>
        </p:nvGraphicFramePr>
        <p:xfrm>
          <a:off x="5441268" y="6165304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1268" y="6165304"/>
                        <a:ext cx="304800" cy="3048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96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59" name="Group 9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235560"/>
              </p:ext>
            </p:extLst>
          </p:nvPr>
        </p:nvGraphicFramePr>
        <p:xfrm>
          <a:off x="495300" y="1340768"/>
          <a:ext cx="8229600" cy="3551239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Selected Strings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Crossover Point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(Random)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After Crossover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Mutate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New 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60" name="Rectangle 100"/>
          <p:cNvSpPr>
            <a:spLocks noGrp="1" noChangeArrowheads="1"/>
          </p:cNvSpPr>
          <p:nvPr>
            <p:ph type="title"/>
          </p:nvPr>
        </p:nvSpPr>
        <p:spPr>
          <a:xfrm>
            <a:off x="304800" y="5157192"/>
            <a:ext cx="8610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1800" dirty="0"/>
              <a:t>Regarding mutation:</a:t>
            </a:r>
            <a:br>
              <a:rPr lang="en-GB" altLang="en-US" sz="1800" dirty="0"/>
            </a:br>
            <a:r>
              <a:rPr lang="en-GB" altLang="en-US" sz="1800" dirty="0"/>
              <a:t>No. of bits to mutate =&gt; </a:t>
            </a:r>
            <a:r>
              <a:rPr lang="en-GB" altLang="en-US" sz="1800" dirty="0" err="1"/>
              <a:t>Pmut</a:t>
            </a:r>
            <a:r>
              <a:rPr lang="en-GB" altLang="en-US" sz="1800" dirty="0"/>
              <a:t> * No. of Strings * Size of String = 0.05 * 4 * 5 = 1</a:t>
            </a:r>
            <a:br>
              <a:rPr lang="en-GB" altLang="en-US" sz="1800" dirty="0"/>
            </a:br>
            <a:br>
              <a:rPr lang="en-GB" altLang="en-US" sz="1800" dirty="0"/>
            </a:br>
            <a:r>
              <a:rPr lang="en-GB" altLang="en-US" sz="1800" dirty="0"/>
              <a:t>            </a:t>
            </a:r>
            <a:br>
              <a:rPr lang="en-GB" altLang="en-US" sz="1800" dirty="0"/>
            </a:br>
            <a:r>
              <a:rPr lang="en-GB" alt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978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pPr algn="ctr"/>
            <a:r>
              <a:rPr lang="en-GB" altLang="en-US" sz="3600" dirty="0"/>
              <a:t>Iteration 2</a:t>
            </a:r>
          </a:p>
        </p:txBody>
      </p:sp>
      <p:graphicFrame>
        <p:nvGraphicFramePr>
          <p:cNvPr id="17465" name="Group 57"/>
          <p:cNvGraphicFramePr>
            <a:graphicFrameLocks noGrp="1"/>
          </p:cNvGraphicFramePr>
          <p:nvPr>
            <p:ph idx="1"/>
          </p:nvPr>
        </p:nvGraphicFramePr>
        <p:xfrm>
          <a:off x="304800" y="1524000"/>
          <a:ext cx="8382000" cy="4205289"/>
        </p:xfrm>
        <a:graphic>
          <a:graphicData uri="http://schemas.openxmlformats.org/drawingml/2006/table">
            <a:tbl>
              <a:tblPr/>
              <a:tblGrid>
                <a:gridCol w="163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String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X Val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G(x)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F(X)/sum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RW Selection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0.865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58.8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0.102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0.021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01100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6.9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577.9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490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1" name="Rectangle 45"/>
          <p:cNvSpPr>
            <a:spLocks noGrp="1" noChangeArrowheads="1"/>
          </p:cNvSpPr>
          <p:nvPr>
            <p:ph type="title"/>
          </p:nvPr>
        </p:nvSpPr>
        <p:spPr>
          <a:xfrm>
            <a:off x="685800" y="5867400"/>
            <a:ext cx="70104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2800"/>
              <a:t>Homework: Complete the table until Iteration 10.</a:t>
            </a:r>
          </a:p>
        </p:txBody>
      </p:sp>
      <p:graphicFrame>
        <p:nvGraphicFramePr>
          <p:cNvPr id="19500" name="Group 4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47117660"/>
              </p:ext>
            </p:extLst>
          </p:nvPr>
        </p:nvGraphicFramePr>
        <p:xfrm>
          <a:off x="0" y="1281091"/>
          <a:ext cx="8229600" cy="4189436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7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Selected Strings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GB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Crossover Point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(Random)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After Crossover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Mutate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New 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0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0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71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Alternative Techniques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Adding parallelism to the design and implementation of the current algorithm.</a:t>
            </a:r>
          </a:p>
          <a:p>
            <a:r>
              <a:rPr lang="en-GB" altLang="en-US" dirty="0"/>
              <a:t>Look at different algorithmic design techniques such as: divide and conquer, greedy, back tracking, dynamic programming and branch and bound/cut .</a:t>
            </a:r>
          </a:p>
          <a:p>
            <a:pPr marL="0" indent="0">
              <a:buNone/>
            </a:pPr>
            <a:r>
              <a:rPr lang="en-GB" altLang="en-US" dirty="0">
                <a:solidFill>
                  <a:srgbClr val="FF0000"/>
                </a:solidFill>
              </a:rPr>
              <a:t>    Or try some of the BIC algorithms</a:t>
            </a:r>
          </a:p>
        </p:txBody>
      </p:sp>
    </p:spTree>
    <p:extLst>
      <p:ext uri="{BB962C8B-B14F-4D97-AF65-F5344CB8AC3E}">
        <p14:creationId xmlns:p14="http://schemas.microsoft.com/office/powerpoint/2010/main" val="36019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1447800"/>
          </a:xfrm>
        </p:spPr>
        <p:txBody>
          <a:bodyPr/>
          <a:lstStyle/>
          <a:p>
            <a:r>
              <a:rPr lang="en-GB" altLang="en-US" dirty="0"/>
              <a:t>Overview of BIC 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133600"/>
            <a:ext cx="7848600" cy="39624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Biologically inspired computing is part of what is called natural computing.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The main idea is to study nature and natural systems in order to develop state of the art computing algorithms that can be used in solving complex problems.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en-GB" altLang="en-US" sz="2800" dirty="0"/>
              <a:t> It is related to Artificial Intelligence and relies on biology, computer science and mathematics.</a:t>
            </a:r>
          </a:p>
        </p:txBody>
      </p:sp>
    </p:spTree>
    <p:extLst>
      <p:ext uri="{BB962C8B-B14F-4D97-AF65-F5344CB8AC3E}">
        <p14:creationId xmlns:p14="http://schemas.microsoft.com/office/powerpoint/2010/main" val="35124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9" name="Rectangle 25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8486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en-US" sz="4000" dirty="0"/>
              <a:t>       Major Areas of Investigation</a:t>
            </a:r>
            <a:br>
              <a:rPr lang="en-GB" altLang="en-US" sz="4000" dirty="0"/>
            </a:br>
            <a:r>
              <a:rPr lang="en-GB" altLang="en-US" sz="4000" dirty="0"/>
              <a:t> and Study</a:t>
            </a:r>
          </a:p>
        </p:txBody>
      </p:sp>
      <p:graphicFrame>
        <p:nvGraphicFramePr>
          <p:cNvPr id="11317" name="Group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179599"/>
              </p:ext>
            </p:extLst>
          </p:nvPr>
        </p:nvGraphicFramePr>
        <p:xfrm>
          <a:off x="971600" y="1268760"/>
          <a:ext cx="7715200" cy="5679704"/>
        </p:xfrm>
        <a:graphic>
          <a:graphicData uri="http://schemas.openxmlformats.org/drawingml/2006/table">
            <a:tbl>
              <a:tblPr/>
              <a:tblGrid>
                <a:gridCol w="38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8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In Biology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In Computing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6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Evolution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Evolutionary Algorithms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6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Ants, Bees, flock of birds, schools of fish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Swarm Intelligence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4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Plant Structures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L-Systems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6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Immune 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Artificial Immune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The brain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Neural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6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life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Artificial life, cellular Automata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DDBDCD-1C32-2E4E-81D6-BA083C39F19A}"/>
                  </a:ext>
                </a:extLst>
              </p14:cNvPr>
              <p14:cNvContentPartPr/>
              <p14:nvPr/>
            </p14:nvContentPartPr>
            <p14:xfrm>
              <a:off x="7945907" y="5486229"/>
              <a:ext cx="589320" cy="45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DDBDCD-1C32-2E4E-81D6-BA083C3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6907" y="5477589"/>
                <a:ext cx="60696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39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6CBAF751-52FD-4C46-916C-83D4458FA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2296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2800"/>
              <a:t>However, our existing techniques might: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/>
              <a:t>Take a very long time to solve a problem, 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/>
              <a:t>We are not very happy with the best solutions that the existing techniques did find for us.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/>
              <a:t>		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/>
              <a:t>				THEREFORE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/>
              <a:t>We try to find alternative techniques for our existing problems.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/>
              <a:t>One approach is to observe and study biological systems in order to develop computational techniques that can be used to solve existing problems in the hope we can get a better solution (or very close to the optimal solution) in reasonable computational time.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5165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69E2355-E38D-9447-A06E-A0A43A75F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GB"/>
              <a:t>An Example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2750EDA-89D6-884D-B98C-34AB018AD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GB" sz="2800"/>
              <a:t>Suppose you want to visit a number of cities in a country exactly once and you want to minimize the total travelled distance. 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GB" sz="2800"/>
              <a:t>Also you want to return to the starting city.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GB" sz="2800"/>
              <a:t>(This is well known combinatorial problem known as the Travelling Sales-man Problem – TSP).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80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GB" sz="2800"/>
              <a:t>A formal description of the problem will be given later.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80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GB" sz="2800"/>
              <a:t>Let us have a real example.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58696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372DB47-7109-8E41-9F84-15C470CAB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4-cities from Jordan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5168E9E-9625-0C42-ADAF-0F035FF490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75438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000"/>
              <a:t>Assume we have the following distance matrix (in km):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000"/>
              <a:t>    </a:t>
            </a:r>
          </a:p>
        </p:txBody>
      </p:sp>
      <p:graphicFrame>
        <p:nvGraphicFramePr>
          <p:cNvPr id="15402" name="Group 42">
            <a:extLst>
              <a:ext uri="{FF2B5EF4-FFF2-40B4-BE49-F238E27FC236}">
                <a16:creationId xmlns:a16="http://schemas.microsoft.com/office/drawing/2014/main" id="{DB6B007D-9C83-4443-B028-9937A074803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371600" y="3124200"/>
          <a:ext cx="7315200" cy="2971801"/>
        </p:xfrm>
        <a:graphic>
          <a:graphicData uri="http://schemas.openxmlformats.org/drawingml/2006/table">
            <a:tbl>
              <a:tblPr/>
              <a:tblGrid>
                <a:gridCol w="14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ar-J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Irbid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Amman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Zarqa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Aqaba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Irbid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412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Amman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Zarqa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Aqaba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412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349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812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E07C38512818468275603CD5E61BA0" ma:contentTypeVersion="0" ma:contentTypeDescription="Create a new document." ma:contentTypeScope="" ma:versionID="bffdf6d8b42402b1618094c717ddf4d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a1222beb234debe96d12a98d24ff8a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9AB7AB-D87E-4CE6-8813-9B5D560C3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C14F33-A9A2-48F1-A0A9-DB146E88F9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7ACEBA-99EE-4B9A-99FE-F9695B41FA99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1861</Words>
  <Application>Microsoft Macintosh PowerPoint</Application>
  <PresentationFormat>On-screen Show (4:3)</PresentationFormat>
  <Paragraphs>383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Tahoma</vt:lpstr>
      <vt:lpstr>Times New Roman</vt:lpstr>
      <vt:lpstr>Wingdings</vt:lpstr>
      <vt:lpstr>1_Office Theme</vt:lpstr>
      <vt:lpstr>2_Office Theme</vt:lpstr>
      <vt:lpstr>4_Office Theme</vt:lpstr>
      <vt:lpstr>3_Office Theme</vt:lpstr>
      <vt:lpstr>5_Office Theme</vt:lpstr>
      <vt:lpstr>Photo Editor Photo</vt:lpstr>
      <vt:lpstr>Equation</vt:lpstr>
      <vt:lpstr>Microsoft Equation 3.0</vt:lpstr>
      <vt:lpstr>F21BC- Additional Material EAs</vt:lpstr>
      <vt:lpstr>Motivation </vt:lpstr>
      <vt:lpstr>PowerPoint Presentation</vt:lpstr>
      <vt:lpstr>Alternative Techniques</vt:lpstr>
      <vt:lpstr>Overview of BIC </vt:lpstr>
      <vt:lpstr>       Major Areas of Investigation  and Study</vt:lpstr>
      <vt:lpstr>PowerPoint Presentation</vt:lpstr>
      <vt:lpstr>An Example</vt:lpstr>
      <vt:lpstr>4-cities from Jordan</vt:lpstr>
      <vt:lpstr>A simple algorithm to solve TSP</vt:lpstr>
      <vt:lpstr>The algorithm in Action</vt:lpstr>
      <vt:lpstr>TSP-continued</vt:lpstr>
      <vt:lpstr>PowerPoint Presentation</vt:lpstr>
      <vt:lpstr>PowerPoint Presentation</vt:lpstr>
      <vt:lpstr>Remember Algorithmic Complexity and Growth of Functions This algorithm has O(n!)</vt:lpstr>
      <vt:lpstr>Alternative Methods</vt:lpstr>
      <vt:lpstr>Evolutionary Algorithms</vt:lpstr>
      <vt:lpstr>PowerPoint Presentation</vt:lpstr>
      <vt:lpstr>PowerPoint Presentation</vt:lpstr>
      <vt:lpstr>PowerPoint Presentation</vt:lpstr>
      <vt:lpstr> Evolutionary Algorithms</vt:lpstr>
      <vt:lpstr>PowerPoint Presentation</vt:lpstr>
      <vt:lpstr>Natural Genetics Applied to Search Algorithms</vt:lpstr>
      <vt:lpstr>Simple Genetic Algorithm Pseudocode</vt:lpstr>
      <vt:lpstr>How to create chromosomes and what type of encoding to choose ? </vt:lpstr>
      <vt:lpstr>  Parameters of GA </vt:lpstr>
      <vt:lpstr>Other Parameters </vt:lpstr>
      <vt:lpstr>How to select parents for crossover? </vt:lpstr>
      <vt:lpstr>Selection of chromosomes</vt:lpstr>
      <vt:lpstr>Recommendations Based upon results of some empiric studies of GAs,  which were often performed only on binary encoding </vt:lpstr>
      <vt:lpstr>Example: Optimizing a Function using GA</vt:lpstr>
      <vt:lpstr>  What to do?</vt:lpstr>
      <vt:lpstr>PowerPoint Presentation</vt:lpstr>
      <vt:lpstr>Example in numbers - Iteration 1</vt:lpstr>
      <vt:lpstr>Regarding mutation: No. of bits to mutate =&gt; Pmut * No. of Strings * Size of String = 0.05 * 4 * 5 = 1                </vt:lpstr>
      <vt:lpstr>Iteration 2</vt:lpstr>
      <vt:lpstr>Homework: Complete the table until Iteration 10.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McGeary</dc:creator>
  <cp:lastModifiedBy>Microsoft Office User</cp:lastModifiedBy>
  <cp:revision>90</cp:revision>
  <dcterms:created xsi:type="dcterms:W3CDTF">2016-02-11T16:23:53Z</dcterms:created>
  <dcterms:modified xsi:type="dcterms:W3CDTF">2018-10-07T21:32:33Z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0x0101006EE07C38512818468275603CD5E61BA0</vt:lpwstr>
  </property>
</Properties>
</file>